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414" r:id="rId3"/>
    <p:sldId id="423" r:id="rId4"/>
    <p:sldId id="424" r:id="rId5"/>
    <p:sldId id="425" r:id="rId6"/>
    <p:sldId id="426" r:id="rId7"/>
    <p:sldId id="427" r:id="rId8"/>
    <p:sldId id="428" r:id="rId9"/>
    <p:sldId id="410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81A21D-F8E8-4476-8864-3C1C1F4E0CE6}">
          <p14:sldIdLst>
            <p14:sldId id="256"/>
            <p14:sldId id="414"/>
            <p14:sldId id="423"/>
            <p14:sldId id="424"/>
            <p14:sldId id="425"/>
            <p14:sldId id="426"/>
            <p14:sldId id="427"/>
            <p14:sldId id="428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466" autoAdjust="0"/>
    <p:restoredTop sz="94660"/>
  </p:normalViewPr>
  <p:slideViewPr>
    <p:cSldViewPr snapToGrid="0">
      <p:cViewPr>
        <p:scale>
          <a:sx n="57" d="100"/>
          <a:sy n="57" d="100"/>
        </p:scale>
        <p:origin x="208" y="2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DE0B8F-7C43-3F4A-A678-D3E8F6B4BC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23F8F-4C5F-674F-A9F2-97CBCD6762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F8D69-C56F-E04A-871D-09936489669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60EBE-2FF1-2F47-AB59-75EFCCF460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316-7D7A-D549-BF74-A5FB2BE603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E6777-B822-084E-A09A-14BF6137464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B1A63-80C3-4C4F-A7AE-74A69AC4782C}" type="datetimeFigureOut">
              <a:rPr lang="de-CH" smtClean="0"/>
              <a:t>12.04.23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8A691-E4EF-2644-BAD1-11C8A560208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905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225423"/>
            <a:ext cx="11904133" cy="48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 err="1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5400" y="1376363"/>
            <a:ext cx="103632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295400" y="2564904"/>
            <a:ext cx="906780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/>
              <a:t>Autor</a:t>
            </a:r>
            <a:r>
              <a:rPr lang="en-GB" dirty="0"/>
              <a:t>, DD.MM.YY</a:t>
            </a:r>
          </a:p>
        </p:txBody>
      </p:sp>
      <p:pic>
        <p:nvPicPr>
          <p:cNvPr id="7" name="Grafik 5">
            <a:extLst>
              <a:ext uri="{FF2B5EF4-FFF2-40B4-BE49-F238E27FC236}">
                <a16:creationId xmlns:a16="http://schemas.microsoft.com/office/drawing/2014/main" id="{A9C5A5F0-893D-4992-86DA-63783FE94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" y="369229"/>
            <a:ext cx="1588313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8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BC29-E105-4308-A145-8083E0BD82B4}" type="datetimeFigureOut">
              <a:rPr lang="de-CH" smtClean="0"/>
              <a:t>12.04.23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4CD8-C4AC-49E9-A3FC-C5DF3103F3E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27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BC29-E105-4308-A145-8083E0BD82B4}" type="datetimeFigureOut">
              <a:rPr lang="de-CH" smtClean="0"/>
              <a:t>12.04.23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4CD8-C4AC-49E9-A3FC-C5DF3103F3E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539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225426"/>
            <a:ext cx="11904133" cy="2771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 err="1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5400" y="1376363"/>
            <a:ext cx="103632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295400" y="2564904"/>
            <a:ext cx="906780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/>
              <a:t>Autor</a:t>
            </a:r>
            <a:r>
              <a:rPr lang="en-GB" dirty="0"/>
              <a:t>, DD.MM.YY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>
          <a:xfrm>
            <a:off x="287867" y="2997201"/>
            <a:ext cx="11616267" cy="36353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5" y="369230"/>
            <a:ext cx="2117751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7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5798857"/>
            <a:ext cx="11904133" cy="833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 err="1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87866" y="5966507"/>
            <a:ext cx="103632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366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  <a:lvl2pPr>
              <a:lnSpc>
                <a:spcPts val="2200"/>
              </a:lnSpc>
              <a:defRPr/>
            </a:lvl2pPr>
            <a:lvl3pPr>
              <a:lnSpc>
                <a:spcPts val="2200"/>
              </a:lnSpc>
              <a:defRPr/>
            </a:lvl3pPr>
            <a:lvl4pPr>
              <a:lnSpc>
                <a:spcPts val="2200"/>
              </a:lnSpc>
              <a:defRPr/>
            </a:lvl4pPr>
            <a:lvl5pPr>
              <a:lnSpc>
                <a:spcPts val="22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BC29-E105-4308-A145-8083E0BD82B4}" type="datetimeFigureOut">
              <a:rPr lang="de-CH" smtClean="0"/>
              <a:t>12.04.23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1"/>
            </a:lvl1pPr>
          </a:lstStyle>
          <a:p>
            <a:fld id="{9DA9A159-C3BA-8E47-80B2-08549B82F48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006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BC29-E105-4308-A145-8083E0BD82B4}" type="datetimeFigureOut">
              <a:rPr lang="de-CH" smtClean="0"/>
              <a:t>12.04.23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4CD8-C4AC-49E9-A3FC-C5DF3103F3E7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575734" y="1520824"/>
            <a:ext cx="8257117" cy="396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9023351" y="1520826"/>
            <a:ext cx="2592916" cy="47164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014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BC29-E105-4308-A145-8083E0BD82B4}" type="datetimeFigureOut">
              <a:rPr lang="de-CH" smtClean="0"/>
              <a:t>12.04.23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4CD8-C4AC-49E9-A3FC-C5DF3103F3E7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575733" y="1520824"/>
            <a:ext cx="5425017" cy="259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6191250" y="1520825"/>
            <a:ext cx="5425017" cy="259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575734" y="4221088"/>
            <a:ext cx="5425017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6191250" y="4221088"/>
            <a:ext cx="5425017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14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BC29-E105-4308-A145-8083E0BD82B4}" type="datetimeFigureOut">
              <a:rPr lang="de-CH" smtClean="0"/>
              <a:t>12.04.23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4CD8-C4AC-49E9-A3FC-C5DF3103F3E7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575733" y="1520824"/>
            <a:ext cx="3551768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575734" y="4901715"/>
            <a:ext cx="3551767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320117" y="1520825"/>
            <a:ext cx="3551768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4320118" y="4901716"/>
            <a:ext cx="3551767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8064499" y="1524273"/>
            <a:ext cx="3551768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9"/>
          </p:nvPr>
        </p:nvSpPr>
        <p:spPr>
          <a:xfrm>
            <a:off x="8064499" y="4905164"/>
            <a:ext cx="3551767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82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(gr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BC29-E105-4308-A145-8083E0BD82B4}" type="datetimeFigureOut">
              <a:rPr lang="de-CH" smtClean="0"/>
              <a:t>12.04.23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94CD8-C4AC-49E9-A3FC-C5DF3103F3E7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575734" y="404813"/>
            <a:ext cx="11040533" cy="511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575735" y="5625244"/>
            <a:ext cx="11040533" cy="61204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0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657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75734" y="404813"/>
            <a:ext cx="11040533" cy="7559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76000" y="1520826"/>
            <a:ext cx="11040267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75733" y="6524626"/>
            <a:ext cx="2878667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fld id="{9390BC29-E105-4308-A145-8083E0BD82B4}" type="datetimeFigureOut">
              <a:rPr lang="de-CH" smtClean="0"/>
              <a:t>12.04.23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880309" y="6525344"/>
            <a:ext cx="2544283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ctr">
              <a:defRPr sz="600" b="1"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24592" y="6525344"/>
            <a:ext cx="191675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F7094CD8-C4AC-49E9-A3FC-C5DF3103F3E7}" type="slidenum">
              <a:rPr lang="de-CH" smtClean="0"/>
              <a:t>‹Nr.›</a:t>
            </a:fld>
            <a:endParaRPr lang="de-CH"/>
          </a:p>
        </p:txBody>
      </p:sp>
      <p:cxnSp>
        <p:nvCxnSpPr>
          <p:cNvPr id="10" name="Gerade Verbindung 9"/>
          <p:cNvCxnSpPr/>
          <p:nvPr/>
        </p:nvCxnSpPr>
        <p:spPr>
          <a:xfrm>
            <a:off x="576000" y="6453188"/>
            <a:ext cx="1104026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62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D5966F-8145-4F50-8A64-F035DED77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162" y="3743569"/>
            <a:ext cx="9067800" cy="324036"/>
          </a:xfrm>
        </p:spPr>
        <p:txBody>
          <a:bodyPr/>
          <a:lstStyle/>
          <a:p>
            <a:r>
              <a:rPr lang="en-US" dirty="0"/>
              <a:t>Universität Basel</a:t>
            </a:r>
            <a:r>
              <a:rPr lang="en-CH" dirty="0"/>
              <a:t>, </a:t>
            </a:r>
            <a:r>
              <a:rPr lang="en-US" dirty="0"/>
              <a:t>14. April 2023 </a:t>
            </a:r>
            <a:endParaRPr lang="de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C186D-2590-4C0B-9EDB-A18B610E5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379" y="1376363"/>
            <a:ext cx="10363200" cy="1044526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5" name="Grafik 4" descr="Ein Bild, das Himmel, Blau, Screenshot, draußen enthält.">
            <a:extLst>
              <a:ext uri="{FF2B5EF4-FFF2-40B4-BE49-F238E27FC236}">
                <a16:creationId xmlns:a16="http://schemas.microsoft.com/office/drawing/2014/main" id="{81B09CED-9417-3B2D-A2B3-1A0326ECF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17"/>
          <a:stretch/>
        </p:blipFill>
        <p:spPr>
          <a:xfrm>
            <a:off x="0" y="209179"/>
            <a:ext cx="11984352" cy="494685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7D73742-E6B8-FB34-596C-27D956B06EF3}"/>
              </a:ext>
            </a:extLst>
          </p:cNvPr>
          <p:cNvSpPr txBox="1"/>
          <p:nvPr/>
        </p:nvSpPr>
        <p:spPr>
          <a:xfrm>
            <a:off x="1287378" y="1142664"/>
            <a:ext cx="5962507" cy="8984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DE" sz="3200" b="1" dirty="0">
                <a:latin typeface="Montserrat Thin" pitchFamily="2" charset="0"/>
              </a:rPr>
              <a:t>Operating Systems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8959AA4-F557-EEE6-686F-6644B31C9D03}"/>
              </a:ext>
            </a:extLst>
          </p:cNvPr>
          <p:cNvSpPr txBox="1"/>
          <p:nvPr/>
        </p:nvSpPr>
        <p:spPr>
          <a:xfrm>
            <a:off x="1466992" y="3087219"/>
            <a:ext cx="5241471" cy="3184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DE" dirty="0">
                <a:latin typeface="Montserrat Thin" pitchFamily="2" charset="0"/>
              </a:rPr>
              <a:t>Hamza Zarah &amp; Albert Jasari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721431-0337-12FF-692C-A69F33275012}"/>
              </a:ext>
            </a:extLst>
          </p:cNvPr>
          <p:cNvSpPr txBox="1"/>
          <p:nvPr/>
        </p:nvSpPr>
        <p:spPr>
          <a:xfrm>
            <a:off x="1466992" y="3386089"/>
            <a:ext cx="5655129" cy="10740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de-DE" sz="1200" dirty="0">
                <a:latin typeface="Montserrat Thin" pitchFamily="2" charset="0"/>
              </a:rPr>
              <a:t>Universität Basel, 14. April 2023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6E3477-E1DB-BCDD-3890-2AFCB77D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6522" y="402249"/>
            <a:ext cx="729811" cy="99974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D9718CD-2402-EB18-EF00-D003AFAD3D44}"/>
              </a:ext>
            </a:extLst>
          </p:cNvPr>
          <p:cNvSpPr txBox="1"/>
          <p:nvPr/>
        </p:nvSpPr>
        <p:spPr>
          <a:xfrm>
            <a:off x="1466992" y="2224800"/>
            <a:ext cx="10240594" cy="3184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r>
              <a:rPr lang="en-US" b="1" dirty="0">
                <a:latin typeface="Montserrat Thin" pitchFamily="2" charset="0"/>
              </a:rPr>
              <a:t>Introducing </a:t>
            </a:r>
            <a:r>
              <a:rPr lang="en-US" b="1" dirty="0" err="1">
                <a:latin typeface="Montserrat Thin" pitchFamily="2" charset="0"/>
              </a:rPr>
              <a:t>UniShell</a:t>
            </a:r>
            <a:r>
              <a:rPr lang="en-US" b="1" dirty="0">
                <a:latin typeface="Montserrat Thin" pitchFamily="2" charset="0"/>
              </a:rPr>
              <a:t> </a:t>
            </a:r>
            <a:r>
              <a:rPr lang="en-US" dirty="0">
                <a:latin typeface="Montserrat Thin" pitchFamily="2" charset="0"/>
              </a:rPr>
              <a:t>- A Custom Linux Shell for Enhanced Student Productivity</a:t>
            </a:r>
            <a:endParaRPr lang="de-DE" dirty="0">
              <a:latin typeface="Montserrat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852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43E-7FF2-E9F7-D02A-C2359077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200" dirty="0" err="1">
                <a:latin typeface="Montserrat" pitchFamily="2" charset="77"/>
              </a:rPr>
              <a:t>Why</a:t>
            </a:r>
            <a:r>
              <a:rPr lang="de-CH" sz="3200" dirty="0">
                <a:latin typeface="Montserrat" pitchFamily="2" charset="77"/>
              </a:rPr>
              <a:t> </a:t>
            </a:r>
            <a:r>
              <a:rPr lang="de-CH" sz="3200" dirty="0" err="1">
                <a:latin typeface="Montserrat" pitchFamily="2" charset="77"/>
              </a:rPr>
              <a:t>UniShell</a:t>
            </a:r>
            <a:r>
              <a:rPr lang="de-CH" sz="3200" dirty="0">
                <a:latin typeface="Montserrat" pitchFamily="2" charset="77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D4D7-8B08-BBAD-B73A-26BFD84B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</a:rPr>
              <a:t>Need </a:t>
            </a:r>
            <a:r>
              <a:rPr lang="de-DE" dirty="0" err="1">
                <a:latin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productivity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tools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for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students</a:t>
            </a:r>
            <a:endParaRPr lang="de-DE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</a:rPr>
              <a:t>Enhance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b="1" dirty="0">
                <a:latin typeface="Arial" panose="020B0604020202020204" pitchFamily="34" charset="0"/>
              </a:rPr>
              <a:t>time </a:t>
            </a:r>
            <a:r>
              <a:rPr lang="de-DE" b="1" dirty="0" err="1">
                <a:latin typeface="Arial" panose="020B0604020202020204" pitchFamily="34" charset="0"/>
              </a:rPr>
              <a:t>management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dirty="0">
                <a:latin typeface="Arial" panose="020B0604020202020204" pitchFamily="34" charset="0"/>
              </a:rPr>
              <a:t>and </a:t>
            </a:r>
            <a:r>
              <a:rPr lang="de-DE" b="1" dirty="0" err="1">
                <a:latin typeface="Arial" panose="020B0604020202020204" pitchFamily="34" charset="0"/>
              </a:rPr>
              <a:t>focus</a:t>
            </a:r>
            <a:endParaRPr lang="de-DE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</a:rPr>
              <a:t>Intergrated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environment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better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workflow</a:t>
            </a:r>
            <a:endParaRPr lang="de-DE" b="1" dirty="0">
              <a:latin typeface="Arial" panose="020B0604020202020204" pitchFamily="34" charset="0"/>
            </a:endParaRPr>
          </a:p>
          <a:p>
            <a:endParaRPr lang="de-D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ABCE3-0B8F-2A56-A7AC-BEB526C9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522" y="402249"/>
            <a:ext cx="729811" cy="999741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FF3C9BC1-4F6C-E040-42DF-8E7D586B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0309" y="6525344"/>
            <a:ext cx="2544283" cy="180000"/>
          </a:xfrm>
        </p:spPr>
        <p:txBody>
          <a:bodyPr/>
          <a:lstStyle/>
          <a:p>
            <a:pPr algn="r"/>
            <a:r>
              <a:rPr lang="en-GB" dirty="0"/>
              <a:t>University of Basel</a:t>
            </a:r>
          </a:p>
        </p:txBody>
      </p:sp>
      <p:pic>
        <p:nvPicPr>
          <p:cNvPr id="11" name="Grafik 10" descr="Ein Bild, das Text, Im Haus enthält.&#10;&#10;Automatisch generierte Beschreibung">
            <a:extLst>
              <a:ext uri="{FF2B5EF4-FFF2-40B4-BE49-F238E27FC236}">
                <a16:creationId xmlns:a16="http://schemas.microsoft.com/office/drawing/2014/main" id="{79C3494C-E10F-67AA-BD96-98E100D53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73" y="1520826"/>
            <a:ext cx="3246071" cy="40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6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43E-7FF2-E9F7-D02A-C2359077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200" dirty="0">
                <a:latin typeface="Montserrat" pitchFamily="2" charset="77"/>
              </a:rPr>
              <a:t>Linux Shell - An </a:t>
            </a:r>
            <a:r>
              <a:rPr lang="de-CH" sz="3200" dirty="0" err="1">
                <a:latin typeface="Montserrat" pitchFamily="2" charset="77"/>
              </a:rPr>
              <a:t>Overview</a:t>
            </a:r>
            <a:endParaRPr lang="de-CH" sz="3200" b="0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D4D7-8B08-BBAD-B73A-26BFD84B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</a:rPr>
              <a:t>Text interface </a:t>
            </a:r>
            <a:r>
              <a:rPr lang="de-DE" dirty="0" err="1">
                <a:latin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computer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interaction</a:t>
            </a:r>
            <a:endParaRPr lang="de-DE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</a:rPr>
              <a:t>Kown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as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shell</a:t>
            </a:r>
            <a:r>
              <a:rPr lang="de-DE" dirty="0">
                <a:latin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</a:rPr>
              <a:t>command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line</a:t>
            </a:r>
            <a:r>
              <a:rPr lang="de-DE" dirty="0">
                <a:latin typeface="Arial" panose="020B0604020202020204" pitchFamily="34" charset="0"/>
              </a:rPr>
              <a:t>, </a:t>
            </a:r>
            <a:r>
              <a:rPr lang="de-DE" b="1" dirty="0">
                <a:latin typeface="Arial" panose="020B0604020202020204" pitchFamily="34" charset="0"/>
              </a:rPr>
              <a:t>terminal</a:t>
            </a:r>
            <a:r>
              <a:rPr lang="de-DE" dirty="0">
                <a:latin typeface="Arial" panose="020B0604020202020204" pitchFamily="34" charset="0"/>
              </a:rPr>
              <a:t>, </a:t>
            </a:r>
            <a:r>
              <a:rPr lang="de-DE" b="1" dirty="0" err="1">
                <a:latin typeface="Arial" panose="020B0604020202020204" pitchFamily="34" charset="0"/>
              </a:rPr>
              <a:t>console</a:t>
            </a:r>
            <a:endParaRPr lang="de-DE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</a:rPr>
              <a:t>Executes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programs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dirty="0">
                <a:latin typeface="Arial" panose="020B0604020202020204" pitchFamily="34" charset="0"/>
              </a:rPr>
              <a:t>and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system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commands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ABCE3-0B8F-2A56-A7AC-BEB526C9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522" y="402249"/>
            <a:ext cx="729811" cy="999741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FF3C9BC1-4F6C-E040-42DF-8E7D586B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0309" y="6525344"/>
            <a:ext cx="2544283" cy="180000"/>
          </a:xfrm>
        </p:spPr>
        <p:txBody>
          <a:bodyPr/>
          <a:lstStyle/>
          <a:p>
            <a:pPr algn="r"/>
            <a:r>
              <a:rPr lang="en-GB" dirty="0"/>
              <a:t>University of Basel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F0080FB-78A3-C870-315F-94382C238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98" y="1520826"/>
            <a:ext cx="3807421" cy="285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43E-7FF2-E9F7-D02A-C2359077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200" dirty="0" err="1">
                <a:latin typeface="Montserrat" pitchFamily="2" charset="77"/>
              </a:rPr>
              <a:t>Introducing</a:t>
            </a:r>
            <a:r>
              <a:rPr lang="de-CH" sz="3200" dirty="0">
                <a:latin typeface="Montserrat" pitchFamily="2" charset="77"/>
              </a:rPr>
              <a:t> </a:t>
            </a:r>
            <a:r>
              <a:rPr lang="de-CH" sz="3200" dirty="0" err="1">
                <a:latin typeface="Montserrat" pitchFamily="2" charset="77"/>
              </a:rPr>
              <a:t>UniShell</a:t>
            </a:r>
            <a:endParaRPr lang="de-CH" sz="3200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D4D7-8B08-BBAD-B73A-26BFD84B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</a:rPr>
              <a:t>Custom Linux Shell </a:t>
            </a:r>
            <a:r>
              <a:rPr lang="de-DE" b="1" dirty="0" err="1">
                <a:latin typeface="Arial" panose="020B0604020202020204" pitchFamily="34" charset="0"/>
              </a:rPr>
              <a:t>for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</a:rPr>
              <a:t>students</a:t>
            </a:r>
            <a:endParaRPr lang="de-DE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</a:rPr>
              <a:t>Goal: </a:t>
            </a:r>
            <a:r>
              <a:rPr lang="de-DE" b="1" dirty="0" err="1">
                <a:latin typeface="Arial" panose="020B0604020202020204" pitchFamily="34" charset="0"/>
              </a:rPr>
              <a:t>Improve</a:t>
            </a:r>
            <a:r>
              <a:rPr lang="de-DE" b="1" dirty="0">
                <a:latin typeface="Arial" panose="020B0604020202020204" pitchFamily="34" charset="0"/>
              </a:rPr>
              <a:t> </a:t>
            </a:r>
            <a:r>
              <a:rPr lang="de-DE" b="1" u="sng" dirty="0" err="1">
                <a:latin typeface="Arial" panose="020B0604020202020204" pitchFamily="34" charset="0"/>
              </a:rPr>
              <a:t>productivity</a:t>
            </a:r>
            <a:endParaRPr lang="de-DE" b="1" u="sng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</a:rPr>
              <a:t>Developed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using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b="1" dirty="0">
                <a:latin typeface="Arial" panose="020B0604020202020204" pitchFamily="34" charset="0"/>
              </a:rPr>
              <a:t>C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programming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language</a:t>
            </a:r>
            <a:endParaRPr lang="de-DE" dirty="0">
              <a:latin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ABCE3-0B8F-2A56-A7AC-BEB526C9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522" y="402249"/>
            <a:ext cx="729811" cy="999741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FF3C9BC1-4F6C-E040-42DF-8E7D586B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0309" y="6525344"/>
            <a:ext cx="2544283" cy="180000"/>
          </a:xfrm>
        </p:spPr>
        <p:txBody>
          <a:bodyPr/>
          <a:lstStyle/>
          <a:p>
            <a:pPr algn="r"/>
            <a:r>
              <a:rPr lang="en-GB" dirty="0"/>
              <a:t>University of Basel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7FB7EF-B8AE-CA84-D373-0FB2E06E06C7}"/>
              </a:ext>
            </a:extLst>
          </p:cNvPr>
          <p:cNvSpPr txBox="1"/>
          <p:nvPr/>
        </p:nvSpPr>
        <p:spPr>
          <a:xfrm>
            <a:off x="6019800" y="546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CH" dirty="0"/>
          </a:p>
        </p:txBody>
      </p:sp>
      <p:pic>
        <p:nvPicPr>
          <p:cNvPr id="8" name="Grafik 7" descr="Ein Bild, das Im Haus, Person enthält.&#10;&#10;Automatisch generierte Beschreibung">
            <a:extLst>
              <a:ext uri="{FF2B5EF4-FFF2-40B4-BE49-F238E27FC236}">
                <a16:creationId xmlns:a16="http://schemas.microsoft.com/office/drawing/2014/main" id="{930AE095-AA49-81CB-E9F5-7E223FB37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44" y="1520826"/>
            <a:ext cx="2607530" cy="390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43E-7FF2-E9F7-D02A-C2359077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200" dirty="0" err="1">
                <a:latin typeface="Montserrat" pitchFamily="2" charset="77"/>
              </a:rPr>
              <a:t>UniShell</a:t>
            </a:r>
            <a:r>
              <a:rPr lang="de-CH" sz="3200" dirty="0">
                <a:latin typeface="Montserrat" pitchFamily="2" charset="77"/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D4D7-8B08-BBAD-B73A-26BFD84B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Interface </a:t>
            </a:r>
            <a:r>
              <a:rPr lang="de-CH" b="1" dirty="0"/>
              <a:t>(Command </a:t>
            </a:r>
            <a:r>
              <a:rPr lang="de-CH" b="1" dirty="0" err="1"/>
              <a:t>line</a:t>
            </a:r>
            <a:r>
              <a:rPr lang="de-CH" b="1" dirty="0"/>
              <a:t> I/O)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Core </a:t>
            </a:r>
            <a:r>
              <a:rPr lang="de-CH" dirty="0" err="1"/>
              <a:t>functionality</a:t>
            </a:r>
            <a:r>
              <a:rPr lang="de-CH" dirty="0"/>
              <a:t> </a:t>
            </a:r>
            <a:r>
              <a:rPr lang="de-CH" b="1" dirty="0"/>
              <a:t>(</a:t>
            </a:r>
            <a:r>
              <a:rPr lang="de-CH" b="1" dirty="0" err="1"/>
              <a:t>Built</a:t>
            </a:r>
            <a:r>
              <a:rPr lang="de-CH" b="1" dirty="0"/>
              <a:t>-in </a:t>
            </a:r>
            <a:r>
              <a:rPr lang="de-CH" b="1" dirty="0" err="1"/>
              <a:t>commands</a:t>
            </a:r>
            <a:r>
              <a:rPr lang="de-CH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External </a:t>
            </a:r>
            <a:r>
              <a:rPr lang="de-CH" dirty="0" err="1"/>
              <a:t>modules</a:t>
            </a:r>
            <a:r>
              <a:rPr lang="de-CH" dirty="0"/>
              <a:t> </a:t>
            </a:r>
            <a:r>
              <a:rPr lang="de-CH" b="1" dirty="0"/>
              <a:t>(Pomodoro, </a:t>
            </a:r>
            <a:r>
              <a:rPr lang="de-CH" b="1" dirty="0" err="1"/>
              <a:t>reminders</a:t>
            </a:r>
            <a:r>
              <a:rPr lang="de-CH" b="1" dirty="0"/>
              <a:t>)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ABCE3-0B8F-2A56-A7AC-BEB526C9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522" y="402249"/>
            <a:ext cx="729811" cy="999741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FF3C9BC1-4F6C-E040-42DF-8E7D586B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0309" y="6525344"/>
            <a:ext cx="2544283" cy="180000"/>
          </a:xfrm>
        </p:spPr>
        <p:txBody>
          <a:bodyPr/>
          <a:lstStyle/>
          <a:p>
            <a:pPr algn="r"/>
            <a:r>
              <a:rPr lang="en-GB" dirty="0"/>
              <a:t>University of Basel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7FB7EF-B8AE-CA84-D373-0FB2E06E06C7}"/>
              </a:ext>
            </a:extLst>
          </p:cNvPr>
          <p:cNvSpPr txBox="1"/>
          <p:nvPr/>
        </p:nvSpPr>
        <p:spPr>
          <a:xfrm>
            <a:off x="6019800" y="546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CH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41850E4-89EA-F45D-6800-94350CE282EC}"/>
              </a:ext>
            </a:extLst>
          </p:cNvPr>
          <p:cNvSpPr/>
          <p:nvPr/>
        </p:nvSpPr>
        <p:spPr>
          <a:xfrm>
            <a:off x="673100" y="3276600"/>
            <a:ext cx="2679700" cy="1066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Interface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3E603922-DA73-7EC4-D511-7D56F31D06E7}"/>
              </a:ext>
            </a:extLst>
          </p:cNvPr>
          <p:cNvSpPr/>
          <p:nvPr/>
        </p:nvSpPr>
        <p:spPr>
          <a:xfrm>
            <a:off x="4756150" y="3276600"/>
            <a:ext cx="2679700" cy="1066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Core </a:t>
            </a:r>
            <a:r>
              <a:rPr lang="de-CH" dirty="0" err="1"/>
              <a:t>Functions</a:t>
            </a:r>
            <a:endParaRPr lang="de-CH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63FE97B-4962-942B-451E-EA8C7EFB2D6E}"/>
              </a:ext>
            </a:extLst>
          </p:cNvPr>
          <p:cNvSpPr/>
          <p:nvPr/>
        </p:nvSpPr>
        <p:spPr>
          <a:xfrm>
            <a:off x="8839200" y="3276600"/>
            <a:ext cx="2679700" cy="1066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Linux Kernel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C947C68-D2E1-5418-CE10-054810FC03E9}"/>
              </a:ext>
            </a:extLst>
          </p:cNvPr>
          <p:cNvSpPr/>
          <p:nvPr/>
        </p:nvSpPr>
        <p:spPr>
          <a:xfrm>
            <a:off x="673100" y="4985902"/>
            <a:ext cx="2679700" cy="1066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External  Modules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0407FE4E-EBCD-6121-59A3-C70D853EB43B}"/>
              </a:ext>
            </a:extLst>
          </p:cNvPr>
          <p:cNvSpPr/>
          <p:nvPr/>
        </p:nvSpPr>
        <p:spPr>
          <a:xfrm>
            <a:off x="4756150" y="4985902"/>
            <a:ext cx="2679700" cy="1066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User </a:t>
            </a:r>
            <a:r>
              <a:rPr lang="de-CH" dirty="0" err="1"/>
              <a:t>Commands</a:t>
            </a:r>
            <a:endParaRPr lang="de-CH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74AA0C4-DB19-A230-5A0F-047BED8C3D9F}"/>
              </a:ext>
            </a:extLst>
          </p:cNvPr>
          <p:cNvCxnSpPr/>
          <p:nvPr/>
        </p:nvCxnSpPr>
        <p:spPr>
          <a:xfrm>
            <a:off x="3594100" y="3771900"/>
            <a:ext cx="81280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4EE14B-9373-C8B2-6BE6-54B0B905E5F6}"/>
              </a:ext>
            </a:extLst>
          </p:cNvPr>
          <p:cNvCxnSpPr/>
          <p:nvPr/>
        </p:nvCxnSpPr>
        <p:spPr>
          <a:xfrm>
            <a:off x="7683500" y="3771900"/>
            <a:ext cx="81280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2350B18-F93F-A7B6-5B86-C13A9521920B}"/>
              </a:ext>
            </a:extLst>
          </p:cNvPr>
          <p:cNvCxnSpPr/>
          <p:nvPr/>
        </p:nvCxnSpPr>
        <p:spPr>
          <a:xfrm>
            <a:off x="3594100" y="5519302"/>
            <a:ext cx="812800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13B54CC-7CE7-F8FC-09B3-1F94F1B076D6}"/>
              </a:ext>
            </a:extLst>
          </p:cNvPr>
          <p:cNvCxnSpPr/>
          <p:nvPr/>
        </p:nvCxnSpPr>
        <p:spPr>
          <a:xfrm flipV="1">
            <a:off x="2006600" y="4470400"/>
            <a:ext cx="0" cy="3683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7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43E-7FF2-E9F7-D02A-C2359077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200" dirty="0">
                <a:latin typeface="Montserrat" pitchFamily="2" charset="77"/>
              </a:rPr>
              <a:t>Key </a:t>
            </a:r>
            <a:r>
              <a:rPr lang="de-CH" sz="3200" dirty="0" err="1">
                <a:latin typeface="Montserrat" pitchFamily="2" charset="77"/>
              </a:rPr>
              <a:t>Functionalities</a:t>
            </a:r>
            <a:endParaRPr lang="de-CH" sz="3200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D4D7-8B08-BBAD-B73A-26BFD84B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b="1" dirty="0"/>
              <a:t>Change </a:t>
            </a:r>
            <a:r>
              <a:rPr lang="de-CH" b="1" dirty="0" err="1"/>
              <a:t>current</a:t>
            </a:r>
            <a:r>
              <a:rPr lang="de-CH" b="1" dirty="0"/>
              <a:t> </a:t>
            </a:r>
            <a:r>
              <a:rPr lang="de-CH" b="1" dirty="0" err="1"/>
              <a:t>directory</a:t>
            </a:r>
            <a:r>
              <a:rPr lang="de-CH" b="1" dirty="0"/>
              <a:t> </a:t>
            </a:r>
            <a:r>
              <a:rPr lang="de-CH" dirty="0"/>
              <a:t>(cd)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b="1" dirty="0"/>
              <a:t>Helper </a:t>
            </a:r>
            <a:r>
              <a:rPr lang="de-CH" b="1" dirty="0" err="1"/>
              <a:t>function</a:t>
            </a:r>
            <a:r>
              <a:rPr lang="de-CH" b="1" dirty="0"/>
              <a:t> </a:t>
            </a:r>
            <a:r>
              <a:rPr lang="de-CH" dirty="0"/>
              <a:t>(</a:t>
            </a:r>
            <a:r>
              <a:rPr lang="de-CH" dirty="0" err="1"/>
              <a:t>help</a:t>
            </a:r>
            <a:r>
              <a:rPr lang="de-CH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b="1" dirty="0"/>
              <a:t>Exit </a:t>
            </a:r>
            <a:r>
              <a:rPr lang="de-CH" b="1" dirty="0" err="1"/>
              <a:t>shell</a:t>
            </a:r>
            <a:r>
              <a:rPr lang="de-CH" b="1" dirty="0"/>
              <a:t> </a:t>
            </a:r>
            <a:r>
              <a:rPr lang="de-CH" dirty="0"/>
              <a:t>(</a:t>
            </a:r>
            <a:r>
              <a:rPr lang="de-CH" dirty="0" err="1"/>
              <a:t>exit</a:t>
            </a:r>
            <a:r>
              <a:rPr lang="de-CH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b="1" dirty="0"/>
              <a:t>Welcome </a:t>
            </a:r>
            <a:r>
              <a:rPr lang="de-CH" b="1" dirty="0" err="1"/>
              <a:t>message</a:t>
            </a:r>
            <a:r>
              <a:rPr lang="de-CH" b="1" dirty="0"/>
              <a:t> at </a:t>
            </a:r>
            <a:r>
              <a:rPr lang="de-CH" b="1" dirty="0" err="1"/>
              <a:t>startup</a:t>
            </a:r>
            <a:endParaRPr lang="de-CH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b="1" dirty="0"/>
              <a:t>Start </a:t>
            </a:r>
            <a:r>
              <a:rPr lang="de-CH" b="1" dirty="0" err="1"/>
              <a:t>learning</a:t>
            </a:r>
            <a:r>
              <a:rPr lang="de-CH" b="1" dirty="0"/>
              <a:t> </a:t>
            </a:r>
            <a:r>
              <a:rPr lang="de-CH" b="1" dirty="0" err="1"/>
              <a:t>journey</a:t>
            </a:r>
            <a:r>
              <a:rPr lang="de-CH" b="1" dirty="0"/>
              <a:t> </a:t>
            </a:r>
            <a:r>
              <a:rPr lang="de-CH" dirty="0"/>
              <a:t>(</a:t>
            </a:r>
            <a:r>
              <a:rPr lang="de-CH" dirty="0" err="1"/>
              <a:t>learn</a:t>
            </a:r>
            <a:r>
              <a:rPr lang="de-CH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b="1" dirty="0"/>
              <a:t>Pomodoro </a:t>
            </a:r>
            <a:r>
              <a:rPr lang="de-CH" b="1" dirty="0" err="1"/>
              <a:t>timer</a:t>
            </a:r>
            <a:r>
              <a:rPr lang="de-CH" b="1" dirty="0"/>
              <a:t> </a:t>
            </a:r>
            <a:r>
              <a:rPr lang="de-CH" dirty="0"/>
              <a:t>(</a:t>
            </a:r>
            <a:r>
              <a:rPr lang="de-CH" dirty="0" err="1"/>
              <a:t>pomodoro</a:t>
            </a:r>
            <a:r>
              <a:rPr lang="de-CH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b="1" dirty="0"/>
              <a:t>Interface </a:t>
            </a:r>
            <a:r>
              <a:rPr lang="de-CH" b="1" dirty="0" err="1"/>
              <a:t>switching</a:t>
            </a:r>
            <a:r>
              <a:rPr lang="de-CH" b="1" dirty="0"/>
              <a:t> </a:t>
            </a:r>
            <a:r>
              <a:rPr lang="de-CH" dirty="0"/>
              <a:t>(switch-interface)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b="1" dirty="0" err="1"/>
              <a:t>Water</a:t>
            </a:r>
            <a:r>
              <a:rPr lang="de-CH" b="1" dirty="0"/>
              <a:t> </a:t>
            </a:r>
            <a:r>
              <a:rPr lang="de-CH" b="1" dirty="0" err="1"/>
              <a:t>drinking</a:t>
            </a:r>
            <a:r>
              <a:rPr lang="de-CH" b="1" dirty="0"/>
              <a:t> </a:t>
            </a:r>
            <a:r>
              <a:rPr lang="de-CH" b="1" dirty="0" err="1"/>
              <a:t>reminder</a:t>
            </a:r>
            <a:r>
              <a:rPr lang="de-CH" b="1" dirty="0"/>
              <a:t> </a:t>
            </a:r>
            <a:r>
              <a:rPr lang="de-CH" dirty="0"/>
              <a:t>(</a:t>
            </a:r>
            <a:r>
              <a:rPr lang="de-CH" dirty="0" err="1"/>
              <a:t>water-reminder</a:t>
            </a:r>
            <a:r>
              <a:rPr lang="de-CH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b="1" dirty="0"/>
              <a:t>Movement </a:t>
            </a:r>
            <a:r>
              <a:rPr lang="de-CH" b="1" dirty="0" err="1"/>
              <a:t>reminder</a:t>
            </a:r>
            <a:r>
              <a:rPr lang="de-CH" b="1" dirty="0"/>
              <a:t> </a:t>
            </a:r>
            <a:r>
              <a:rPr lang="de-CH" dirty="0"/>
              <a:t>(</a:t>
            </a:r>
            <a:r>
              <a:rPr lang="de-CH" dirty="0" err="1"/>
              <a:t>movement-reminder</a:t>
            </a:r>
            <a:r>
              <a:rPr lang="de-CH" dirty="0"/>
              <a:t>)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ABCE3-0B8F-2A56-A7AC-BEB526C9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522" y="402249"/>
            <a:ext cx="729811" cy="999741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FF3C9BC1-4F6C-E040-42DF-8E7D586B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0309" y="6525344"/>
            <a:ext cx="2544283" cy="180000"/>
          </a:xfrm>
        </p:spPr>
        <p:txBody>
          <a:bodyPr/>
          <a:lstStyle/>
          <a:p>
            <a:pPr algn="r"/>
            <a:r>
              <a:rPr lang="en-GB" dirty="0"/>
              <a:t>University of Basel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7FB7EF-B8AE-CA84-D373-0FB2E06E06C7}"/>
              </a:ext>
            </a:extLst>
          </p:cNvPr>
          <p:cNvSpPr txBox="1"/>
          <p:nvPr/>
        </p:nvSpPr>
        <p:spPr>
          <a:xfrm>
            <a:off x="6019800" y="546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CH" dirty="0"/>
          </a:p>
        </p:txBody>
      </p:sp>
      <p:pic>
        <p:nvPicPr>
          <p:cNvPr id="8" name="Grafik 7" descr="Ein Bild, das Im Haus, weiß, hölzern, Gerät enthält.&#10;&#10;Automatisch generierte Beschreibung">
            <a:extLst>
              <a:ext uri="{FF2B5EF4-FFF2-40B4-BE49-F238E27FC236}">
                <a16:creationId xmlns:a16="http://schemas.microsoft.com/office/drawing/2014/main" id="{29056A6B-1ED1-1DBC-1B68-B01B2E37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83" y="896645"/>
            <a:ext cx="1962826" cy="1962327"/>
          </a:xfrm>
          <a:prstGeom prst="rect">
            <a:avLst/>
          </a:prstGeom>
        </p:spPr>
      </p:pic>
      <p:pic>
        <p:nvPicPr>
          <p:cNvPr id="10" name="Grafik 9" descr="Ein Bild, das Tisch, Tasse, Sitzen, Im Haus enthält.&#10;&#10;Automatisch generierte Beschreibung">
            <a:extLst>
              <a:ext uri="{FF2B5EF4-FFF2-40B4-BE49-F238E27FC236}">
                <a16:creationId xmlns:a16="http://schemas.microsoft.com/office/drawing/2014/main" id="{1705EFAC-F273-A2A6-9E44-4CC278E01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3" y="2173007"/>
            <a:ext cx="2260401" cy="3164167"/>
          </a:xfrm>
          <a:prstGeom prst="rect">
            <a:avLst/>
          </a:prstGeom>
        </p:spPr>
      </p:pic>
      <p:pic>
        <p:nvPicPr>
          <p:cNvPr id="12" name="Grafik 11" descr="Ein Bild, das Person, draußen, Mann, Sportspiele enthält.&#10;&#10;Automatisch generierte Beschreibung">
            <a:extLst>
              <a:ext uri="{FF2B5EF4-FFF2-40B4-BE49-F238E27FC236}">
                <a16:creationId xmlns:a16="http://schemas.microsoft.com/office/drawing/2014/main" id="{1FF5347E-532C-EEB9-F70E-340B8A73E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64" y="3113042"/>
            <a:ext cx="1886545" cy="28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43E-7FF2-E9F7-D02A-C2359077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200" dirty="0">
                <a:latin typeface="Montserrat" pitchFamily="2" charset="77"/>
              </a:rPr>
              <a:t>Development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D4D7-8B08-BBAD-B73A-26BFD84B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Milestone 1: </a:t>
            </a:r>
            <a:r>
              <a:rPr lang="de-CH" b="1" dirty="0"/>
              <a:t>Core </a:t>
            </a:r>
            <a:r>
              <a:rPr lang="de-CH" b="1" dirty="0" err="1"/>
              <a:t>functionality</a:t>
            </a:r>
            <a:endParaRPr lang="de-CH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Milestone 2: </a:t>
            </a:r>
            <a:r>
              <a:rPr lang="de-CH" b="1" dirty="0"/>
              <a:t>External </a:t>
            </a:r>
            <a:r>
              <a:rPr lang="de-CH" b="1" dirty="0" err="1"/>
              <a:t>modules</a:t>
            </a:r>
            <a:endParaRPr lang="de-CH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Milestone 3: </a:t>
            </a:r>
            <a:r>
              <a:rPr lang="de-CH" b="1" dirty="0" err="1"/>
              <a:t>Testing</a:t>
            </a:r>
            <a:r>
              <a:rPr lang="de-CH" dirty="0"/>
              <a:t> and </a:t>
            </a:r>
            <a:r>
              <a:rPr lang="de-CH" b="1" dirty="0" err="1"/>
              <a:t>debugging</a:t>
            </a:r>
            <a:endParaRPr lang="de-CH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Milestone 4: </a:t>
            </a:r>
            <a:r>
              <a:rPr lang="de-CH" b="1" dirty="0" err="1"/>
              <a:t>Finalizing</a:t>
            </a:r>
            <a:r>
              <a:rPr lang="de-CH" dirty="0"/>
              <a:t> and </a:t>
            </a:r>
            <a:r>
              <a:rPr lang="de-CH" b="1" dirty="0" err="1"/>
              <a:t>deployment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ABCE3-0B8F-2A56-A7AC-BEB526C9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522" y="402249"/>
            <a:ext cx="729811" cy="999741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FF3C9BC1-4F6C-E040-42DF-8E7D586B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0309" y="6525344"/>
            <a:ext cx="2544283" cy="180000"/>
          </a:xfrm>
        </p:spPr>
        <p:txBody>
          <a:bodyPr/>
          <a:lstStyle/>
          <a:p>
            <a:pPr algn="r"/>
            <a:r>
              <a:rPr lang="en-GB" dirty="0"/>
              <a:t>University of Basel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7FB7EF-B8AE-CA84-D373-0FB2E06E06C7}"/>
              </a:ext>
            </a:extLst>
          </p:cNvPr>
          <p:cNvSpPr txBox="1"/>
          <p:nvPr/>
        </p:nvSpPr>
        <p:spPr>
          <a:xfrm>
            <a:off x="6019800" y="546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564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43E-7FF2-E9F7-D02A-C2359077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200" dirty="0">
                <a:latin typeface="Montserrat" pitchFamily="2" charset="77"/>
              </a:rPr>
              <a:t>In </a:t>
            </a:r>
            <a:r>
              <a:rPr lang="de-CH" sz="3200" dirty="0" err="1">
                <a:latin typeface="Montserrat" pitchFamily="2" charset="77"/>
              </a:rPr>
              <a:t>Conclusion</a:t>
            </a:r>
            <a:endParaRPr lang="de-CH" sz="3200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D4D7-8B08-BBAD-B73A-26BFD84B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Custom Linux Shell </a:t>
            </a:r>
            <a:r>
              <a:rPr lang="de-CH" b="1" dirty="0" err="1"/>
              <a:t>for</a:t>
            </a:r>
            <a:r>
              <a:rPr lang="de-CH" b="1" dirty="0"/>
              <a:t> </a:t>
            </a:r>
            <a:r>
              <a:rPr lang="de-CH" b="1" dirty="0" err="1"/>
              <a:t>students</a:t>
            </a:r>
            <a:endParaRPr lang="de-CH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Potential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b="1" dirty="0" err="1"/>
              <a:t>productivity</a:t>
            </a:r>
            <a:endParaRPr lang="de-CH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 err="1"/>
              <a:t>Exciting</a:t>
            </a:r>
            <a:r>
              <a:rPr lang="de-CH" dirty="0"/>
              <a:t> </a:t>
            </a:r>
            <a:r>
              <a:rPr lang="de-CH" b="1" dirty="0" err="1"/>
              <a:t>future</a:t>
            </a:r>
            <a:r>
              <a:rPr lang="de-CH" b="1" dirty="0"/>
              <a:t> </a:t>
            </a:r>
            <a:r>
              <a:rPr lang="de-CH" b="1" dirty="0" err="1"/>
              <a:t>development</a:t>
            </a:r>
            <a:r>
              <a:rPr lang="de-CH" b="1" dirty="0"/>
              <a:t> </a:t>
            </a:r>
            <a:r>
              <a:rPr lang="de-CH" b="1" dirty="0" err="1"/>
              <a:t>opportunities</a:t>
            </a:r>
            <a:endParaRPr lang="de-CH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AABCE3-0B8F-2A56-A7AC-BEB526C9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6522" y="402249"/>
            <a:ext cx="729811" cy="999741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FF3C9BC1-4F6C-E040-42DF-8E7D586B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80309" y="6525344"/>
            <a:ext cx="2544283" cy="180000"/>
          </a:xfrm>
        </p:spPr>
        <p:txBody>
          <a:bodyPr/>
          <a:lstStyle/>
          <a:p>
            <a:pPr algn="r"/>
            <a:r>
              <a:rPr lang="en-GB" dirty="0"/>
              <a:t>University of Basel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7FB7EF-B8AE-CA84-D373-0FB2E06E06C7}"/>
              </a:ext>
            </a:extLst>
          </p:cNvPr>
          <p:cNvSpPr txBox="1"/>
          <p:nvPr/>
        </p:nvSpPr>
        <p:spPr>
          <a:xfrm>
            <a:off x="6019800" y="546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261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E7DB9-A4C5-7D09-085A-E06C43E9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866" y="5966507"/>
            <a:ext cx="11130102" cy="1044526"/>
          </a:xfrm>
        </p:spPr>
        <p:txBody>
          <a:bodyPr/>
          <a:lstStyle/>
          <a:p>
            <a:r>
              <a:rPr lang="en-US" dirty="0"/>
              <a:t>A rational design process – and how to fake it</a:t>
            </a:r>
            <a:endParaRPr lang="de-CH" dirty="0"/>
          </a:p>
        </p:txBody>
      </p:sp>
      <p:pic>
        <p:nvPicPr>
          <p:cNvPr id="3" name="Grafik 2" descr="sdEin Bild, das Blau, Electric Blue (Farbe), Wasser, Azurblau enthält.">
            <a:extLst>
              <a:ext uri="{FF2B5EF4-FFF2-40B4-BE49-F238E27FC236}">
                <a16:creationId xmlns:a16="http://schemas.microsoft.com/office/drawing/2014/main" id="{8E1185FC-0844-3CE2-C4AA-4048E9CFD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18"/>
          <a:stretch/>
        </p:blipFill>
        <p:spPr>
          <a:xfrm>
            <a:off x="0" y="5795963"/>
            <a:ext cx="11904134" cy="87336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D17013-E49E-B898-3209-8B8F49C0338F}"/>
              </a:ext>
            </a:extLst>
          </p:cNvPr>
          <p:cNvSpPr txBox="1"/>
          <p:nvPr/>
        </p:nvSpPr>
        <p:spPr>
          <a:xfrm>
            <a:off x="287866" y="6047981"/>
            <a:ext cx="1041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dirty="0" err="1">
                <a:latin typeface="Montserrat" pitchFamily="2" charset="77"/>
              </a:rPr>
              <a:t>We</a:t>
            </a:r>
            <a:r>
              <a:rPr lang="de-CH" b="1" dirty="0">
                <a:latin typeface="Montserrat" pitchFamily="2" charset="77"/>
              </a:rPr>
              <a:t> </a:t>
            </a:r>
            <a:r>
              <a:rPr lang="de-CH" b="1" dirty="0" err="1">
                <a:latin typeface="Montserrat" pitchFamily="2" charset="77"/>
              </a:rPr>
              <a:t>welcome</a:t>
            </a:r>
            <a:r>
              <a:rPr lang="de-CH" b="1" dirty="0">
                <a:latin typeface="Montserrat" pitchFamily="2" charset="77"/>
              </a:rPr>
              <a:t> </a:t>
            </a:r>
            <a:r>
              <a:rPr lang="de-CH" b="1" dirty="0" err="1">
                <a:latin typeface="Montserrat" pitchFamily="2" charset="77"/>
              </a:rPr>
              <a:t>any</a:t>
            </a:r>
            <a:r>
              <a:rPr lang="de-CH" b="1" dirty="0">
                <a:latin typeface="Montserrat" pitchFamily="2" charset="77"/>
              </a:rPr>
              <a:t> </a:t>
            </a:r>
            <a:r>
              <a:rPr lang="de-CH" b="1" dirty="0" err="1">
                <a:latin typeface="Montserrat" pitchFamily="2" charset="77"/>
              </a:rPr>
              <a:t>questions</a:t>
            </a:r>
            <a:r>
              <a:rPr lang="de-CH" b="1" dirty="0">
                <a:latin typeface="Montserrat" pitchFamily="2" charset="77"/>
              </a:rPr>
              <a:t> </a:t>
            </a:r>
            <a:r>
              <a:rPr lang="de-CH" b="1" dirty="0" err="1">
                <a:latin typeface="Montserrat" pitchFamily="2" charset="77"/>
              </a:rPr>
              <a:t>you</a:t>
            </a:r>
            <a:r>
              <a:rPr lang="de-CH" b="1" dirty="0">
                <a:latin typeface="Montserrat" pitchFamily="2" charset="77"/>
              </a:rPr>
              <a:t> </a:t>
            </a:r>
            <a:r>
              <a:rPr lang="de-CH" b="1" dirty="0" err="1">
                <a:latin typeface="Montserrat" pitchFamily="2" charset="77"/>
              </a:rPr>
              <a:t>may</a:t>
            </a:r>
            <a:r>
              <a:rPr lang="de-CH" b="1" dirty="0">
                <a:latin typeface="Montserrat" pitchFamily="2" charset="77"/>
              </a:rPr>
              <a:t> </a:t>
            </a:r>
            <a:r>
              <a:rPr lang="de-CH" b="1" dirty="0" err="1">
                <a:latin typeface="Montserrat" pitchFamily="2" charset="77"/>
              </a:rPr>
              <a:t>have</a:t>
            </a:r>
            <a:r>
              <a:rPr lang="de-CH" b="1" dirty="0">
                <a:latin typeface="Montserrat" pitchFamily="2" charset="77"/>
              </a:rPr>
              <a:t> </a:t>
            </a:r>
            <a:r>
              <a:rPr lang="de-CH" b="1" dirty="0" err="1">
                <a:latin typeface="Montserrat" pitchFamily="2" charset="77"/>
              </a:rPr>
              <a:t>about</a:t>
            </a:r>
            <a:r>
              <a:rPr lang="de-CH" b="1" dirty="0">
                <a:latin typeface="Montserrat" pitchFamily="2" charset="77"/>
              </a:rPr>
              <a:t> </a:t>
            </a:r>
            <a:r>
              <a:rPr lang="de-CH" b="1" dirty="0" err="1">
                <a:latin typeface="Montserrat" pitchFamily="2" charset="77"/>
              </a:rPr>
              <a:t>UniShell</a:t>
            </a:r>
            <a:r>
              <a:rPr lang="de-CH" b="1" dirty="0">
                <a:latin typeface="Montserrat" pitchFamily="2" charset="77"/>
              </a:rPr>
              <a:t>.</a:t>
            </a:r>
            <a:endParaRPr lang="de-DE" b="1" dirty="0">
              <a:latin typeface="Montserrat" pitchFamily="2" charset="77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0D7EB2E-6289-EAAA-BA07-55CC24053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56522" y="402249"/>
            <a:ext cx="729811" cy="9997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242B4D-1D8C-5DF5-A962-9D8CB0A38FE4}"/>
              </a:ext>
            </a:extLst>
          </p:cNvPr>
          <p:cNvSpPr txBox="1">
            <a:spLocks/>
          </p:cNvSpPr>
          <p:nvPr/>
        </p:nvSpPr>
        <p:spPr>
          <a:xfrm>
            <a:off x="575734" y="404813"/>
            <a:ext cx="11040533" cy="7559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200" dirty="0">
                <a:latin typeface="Montserrat" pitchFamily="2" charset="77"/>
              </a:rPr>
              <a:t>Questions &amp; </a:t>
            </a:r>
            <a:r>
              <a:rPr lang="de-CH" sz="3200" dirty="0" err="1">
                <a:latin typeface="Montserrat" pitchFamily="2" charset="77"/>
              </a:rPr>
              <a:t>Answers</a:t>
            </a:r>
            <a:endParaRPr lang="de-CH" sz="3200" dirty="0">
              <a:latin typeface="Montserrat" pitchFamily="2" charset="77"/>
            </a:endParaRPr>
          </a:p>
        </p:txBody>
      </p:sp>
      <p:pic>
        <p:nvPicPr>
          <p:cNvPr id="8" name="Grafik 7" descr="Ein Bild, das Text, Im Haus, Person, Junge enthält.&#10;&#10;Automatisch generierte Beschreibung">
            <a:extLst>
              <a:ext uri="{FF2B5EF4-FFF2-40B4-BE49-F238E27FC236}">
                <a16:creationId xmlns:a16="http://schemas.microsoft.com/office/drawing/2014/main" id="{3EABE7D6-BC46-2A70-5968-884222949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36" y="1776286"/>
            <a:ext cx="4971362" cy="3305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4416659"/>
      </p:ext>
    </p:extLst>
  </p:cSld>
  <p:clrMapOvr>
    <a:masterClrMapping/>
  </p:clrMapOvr>
</p:sld>
</file>

<file path=ppt/theme/theme1.xml><?xml version="1.0" encoding="utf-8"?>
<a:theme xmlns:a="http://schemas.openxmlformats.org/drawingml/2006/main" name="uni_basel_V02_en">
  <a:themeElements>
    <a:clrScheme name="Uni Basel">
      <a:dk1>
        <a:srgbClr val="000000"/>
      </a:dk1>
      <a:lt1>
        <a:srgbClr val="FFFFFF"/>
      </a:lt1>
      <a:dk2>
        <a:srgbClr val="006E6E"/>
      </a:dk2>
      <a:lt2>
        <a:srgbClr val="BEC3C8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00"/>
      </a:hlink>
      <a:folHlink>
        <a:srgbClr val="000000"/>
      </a:folHlink>
    </a:clrScheme>
    <a:fontScheme name="Uni Base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2200"/>
          </a:lnSpc>
          <a:defRPr dirty="0"/>
        </a:defPPr>
      </a:lstStyle>
    </a:txDef>
  </a:objectDefaults>
  <a:extraClrSchemeLst>
    <a:extraClrScheme>
      <a:clrScheme name="Uni Basel">
        <a:dk1>
          <a:srgbClr val="000000"/>
        </a:dk1>
        <a:lt1>
          <a:srgbClr val="FFFFFF"/>
        </a:lt1>
        <a:dk2>
          <a:srgbClr val="006E6E"/>
        </a:dk2>
        <a:lt2>
          <a:srgbClr val="BEC3C8"/>
        </a:lt2>
        <a:accent1>
          <a:srgbClr val="A5D7D2"/>
        </a:accent1>
        <a:accent2>
          <a:srgbClr val="1EA5A5"/>
        </a:accent2>
        <a:accent3>
          <a:srgbClr val="2D373C"/>
        </a:accent3>
        <a:accent4>
          <a:srgbClr val="8C9196"/>
        </a:accent4>
        <a:accent5>
          <a:srgbClr val="D20537"/>
        </a:accent5>
        <a:accent6>
          <a:srgbClr val="EB829B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bad0d50-9cbb-471c-bae7-38b20ec0f1f9}" enabled="1" method="Standard" siteId="{35aa8c5b-ac0a-4b15-9788-ff6dfa22901f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uni_basel_V03_en</Template>
  <TotalTime>0</TotalTime>
  <Words>256</Words>
  <Application>Microsoft Macintosh PowerPoint</Application>
  <PresentationFormat>Breitbild</PresentationFormat>
  <Paragraphs>55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Georgia</vt:lpstr>
      <vt:lpstr>Montserrat</vt:lpstr>
      <vt:lpstr>Montserrat Thin</vt:lpstr>
      <vt:lpstr>uni_basel_V02_en</vt:lpstr>
      <vt:lpstr>PowerPoint-Präsentation</vt:lpstr>
      <vt:lpstr>Why UniShell?</vt:lpstr>
      <vt:lpstr>Linux Shell - An Overview</vt:lpstr>
      <vt:lpstr>Introducing UniShell</vt:lpstr>
      <vt:lpstr>UniShell Architecture</vt:lpstr>
      <vt:lpstr>Key Functionalities</vt:lpstr>
      <vt:lpstr>Development Timeline</vt:lpstr>
      <vt:lpstr>In Conclusion</vt:lpstr>
      <vt:lpstr>A rational design process – and how to fake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 Lüthi</dc:creator>
  <cp:lastModifiedBy>Hamza Zarah</cp:lastModifiedBy>
  <cp:revision>361</cp:revision>
  <cp:lastPrinted>2019-02-19T07:59:33Z</cp:lastPrinted>
  <dcterms:created xsi:type="dcterms:W3CDTF">2019-02-14T16:04:06Z</dcterms:created>
  <dcterms:modified xsi:type="dcterms:W3CDTF">2023-04-14T11:13:44Z</dcterms:modified>
</cp:coreProperties>
</file>